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D0FE98-408C-4B66-ADF8-EE3CEA994C03}">
  <a:tblStyle styleId="{BBD0FE98-408C-4B66-ADF8-EE3CEA994C0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3F4"/>
          </a:solidFill>
        </a:fill>
      </a:tcStyle>
    </a:wholeTbl>
    <a:band1H>
      <a:tcTxStyle/>
    </a:band1H>
    <a:band2H>
      <a:tcTxStyle b="off" i="off"/>
      <a:tcStyle>
        <a:fill>
          <a:solidFill>
            <a:srgbClr val="F3F9FA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BBE0E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BBE0E3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BBE0E3"/>
          </a:solidFill>
        </a:fill>
      </a:tcStyle>
    </a:firstRow>
    <a:neCell>
      <a:tcTxStyle/>
    </a:neCell>
    <a:nwCell>
      <a:tcTxStyle/>
    </a:nwCell>
  </a:tblStyle>
  <a:tblStyle styleId="{900754AF-63CF-4D68-AA75-16023CB5327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1d29f6747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01d29f6747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1d29f6747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01d29f6747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1d29f6747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01d29f6747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1d29f6747_0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01d29f6747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1d29f6747_0_1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01d29f6747_0_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1d29f6747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1d29f6747_0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1d29f6747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01d29f6747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1d29f6747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01d29f6747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1d29f6747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01d29f6747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1d29f6747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01d29f6747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308692" y="381000"/>
            <a:ext cx="301909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showMasterSp="0">
  <p:cSld name="Defaul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381000" y="1143000"/>
            <a:ext cx="8458200" cy="5181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6699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ollegelogo"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000" y="76200"/>
            <a:ext cx="792163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1264919" y="304800"/>
            <a:ext cx="6918961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</a:t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990600" y="1371600"/>
            <a:ext cx="6858000" cy="808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914400" y="2362200"/>
            <a:ext cx="7315200" cy="3763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308692" y="381000"/>
            <a:ext cx="301909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showMasterSp="0">
  <p:cSld name="Default 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381000" y="1143000"/>
            <a:ext cx="8458200" cy="5181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6699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ollegelogo"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000" y="76200"/>
            <a:ext cx="792163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/>
        </p:nvSpPr>
        <p:spPr>
          <a:xfrm>
            <a:off x="1264919" y="304800"/>
            <a:ext cx="6918961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</a:t>
            </a:r>
            <a:endParaRPr/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990600" y="1371600"/>
            <a:ext cx="6858000" cy="808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914400" y="2362200"/>
            <a:ext cx="7315200" cy="3763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308692" y="381000"/>
            <a:ext cx="301909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showMasterSp="0">
  <p:cSld name="Default 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381000" y="1143000"/>
            <a:ext cx="8458200" cy="5181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6699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ollegelogo"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000" y="76200"/>
            <a:ext cx="792163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/>
        </p:nvSpPr>
        <p:spPr>
          <a:xfrm>
            <a:off x="1264919" y="304800"/>
            <a:ext cx="6918961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</a:t>
            </a:r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990600" y="1371600"/>
            <a:ext cx="6858000" cy="808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914400" y="2362200"/>
            <a:ext cx="7315200" cy="3763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308692" y="381000"/>
            <a:ext cx="301909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showMasterSp="0">
  <p:cSld name="Default 4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381000" y="1143000"/>
            <a:ext cx="8458200" cy="5181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6699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ollegelogo" id="38" name="Google Shape;3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000" y="76200"/>
            <a:ext cx="792163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264919" y="304800"/>
            <a:ext cx="6918961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</a:t>
            </a:r>
            <a:endParaRPr/>
          </a:p>
        </p:txBody>
      </p:sp>
      <p:sp>
        <p:nvSpPr>
          <p:cNvPr id="40" name="Google Shape;40;p6"/>
          <p:cNvSpPr txBox="1"/>
          <p:nvPr>
            <p:ph type="title"/>
          </p:nvPr>
        </p:nvSpPr>
        <p:spPr>
          <a:xfrm>
            <a:off x="990600" y="1371600"/>
            <a:ext cx="6858000" cy="808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914400" y="2362200"/>
            <a:ext cx="7315200" cy="3763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308692" y="381000"/>
            <a:ext cx="301909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showMasterSp="0">
  <p:cSld name="Default 5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381000" y="1143000"/>
            <a:ext cx="8458200" cy="5181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6699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ollegelogo" id="45" name="Google Shape;4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000" y="76200"/>
            <a:ext cx="792163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/>
          <p:nvPr/>
        </p:nvSpPr>
        <p:spPr>
          <a:xfrm>
            <a:off x="1264919" y="304800"/>
            <a:ext cx="6918961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</a:t>
            </a:r>
            <a:endParaRPr/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990600" y="1371600"/>
            <a:ext cx="6858000" cy="808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914400" y="2362200"/>
            <a:ext cx="7315200" cy="3763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308692" y="381000"/>
            <a:ext cx="301909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showMasterSp="0">
  <p:cSld name="Default 6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381000" y="1143000"/>
            <a:ext cx="8458200" cy="5181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6699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ollegelogo" id="52" name="Google Shape;5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000" y="76200"/>
            <a:ext cx="792163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1264919" y="304800"/>
            <a:ext cx="6918961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</a:t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990600" y="1371600"/>
            <a:ext cx="6858000" cy="808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914400" y="2362200"/>
            <a:ext cx="7315200" cy="3763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308692" y="381000"/>
            <a:ext cx="301909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showMasterSp="0">
  <p:cSld name="Default 7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381000" y="1143000"/>
            <a:ext cx="8458200" cy="5181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6699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ollegelogo" id="59" name="Google Shape;5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000" y="76200"/>
            <a:ext cx="792163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/>
          <p:nvPr/>
        </p:nvSpPr>
        <p:spPr>
          <a:xfrm>
            <a:off x="1264919" y="304800"/>
            <a:ext cx="6918961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</a:t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990600" y="1371600"/>
            <a:ext cx="6858000" cy="808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914400" y="2362200"/>
            <a:ext cx="7315200" cy="3763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308692" y="381000"/>
            <a:ext cx="301909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showMasterSp="0">
  <p:cSld name="Default 8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>
            <a:off x="381000" y="1143000"/>
            <a:ext cx="8458200" cy="5181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6699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ollegelogo" id="66" name="Google Shape;6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000" y="76200"/>
            <a:ext cx="792163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/>
          <p:nvPr/>
        </p:nvSpPr>
        <p:spPr>
          <a:xfrm>
            <a:off x="1264919" y="304800"/>
            <a:ext cx="6918961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</a:t>
            </a:r>
            <a:endParaRPr/>
          </a:p>
        </p:txBody>
      </p:sp>
      <p:sp>
        <p:nvSpPr>
          <p:cNvPr id="68" name="Google Shape;68;p10"/>
          <p:cNvSpPr txBox="1"/>
          <p:nvPr>
            <p:ph type="title"/>
          </p:nvPr>
        </p:nvSpPr>
        <p:spPr>
          <a:xfrm>
            <a:off x="990600" y="1371600"/>
            <a:ext cx="6858000" cy="808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914400" y="2362200"/>
            <a:ext cx="7315200" cy="3763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308692" y="381000"/>
            <a:ext cx="301909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81000" y="1143000"/>
            <a:ext cx="8458200" cy="5181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6699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1264919" y="304800"/>
            <a:ext cx="6918961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</a:t>
            </a:r>
            <a:endParaRPr/>
          </a:p>
        </p:txBody>
      </p:sp>
      <p:pic>
        <p:nvPicPr>
          <p:cNvPr descr="image.png"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38100"/>
            <a:ext cx="11049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308692" y="381000"/>
            <a:ext cx="301909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ieeexplore.ieee.org/document/9115758" TargetMode="External"/><Relationship Id="rId4" Type="http://schemas.openxmlformats.org/officeDocument/2006/relationships/hyperlink" Target="http://ieeexplore.ieee.org/document/8920892/" TargetMode="External"/><Relationship Id="rId9" Type="http://schemas.openxmlformats.org/officeDocument/2006/relationships/hyperlink" Target="https://papers.ssrn.com/sol3/papers.cfm?abstract_id=3842656" TargetMode="External"/><Relationship Id="rId5" Type="http://schemas.openxmlformats.org/officeDocument/2006/relationships/hyperlink" Target="https://ieeexplore.ieee.org/document/8289047" TargetMode="External"/><Relationship Id="rId6" Type="http://schemas.openxmlformats.org/officeDocument/2006/relationships/hyperlink" Target="https://www.researchgate.net/journal/International-Journal-of-Scientific-Research-in-Computer-Science-Engineering-and-Information-Technology-2456-3307" TargetMode="External"/><Relationship Id="rId7" Type="http://schemas.openxmlformats.org/officeDocument/2006/relationships/hyperlink" Target="https://ijsrcseit.com/CSEIT206623" TargetMode="External"/><Relationship Id="rId8" Type="http://schemas.openxmlformats.org/officeDocument/2006/relationships/hyperlink" Target="https://ieeexplore.ieee.org/document/6482417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407576" y="381000"/>
            <a:ext cx="203024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1295400" y="304800"/>
            <a:ext cx="6858000" cy="45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1"/>
          <p:cNvSpPr txBox="1"/>
          <p:nvPr/>
        </p:nvSpPr>
        <p:spPr>
          <a:xfrm>
            <a:off x="782850" y="1186950"/>
            <a:ext cx="7696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1800">
                <a:solidFill>
                  <a:srgbClr val="000000"/>
                </a:solidFill>
              </a:rPr>
              <a:t>Implementation of Yoga Pose Estimation and Feedback Mechanism using Pose Detection for Self Learning</a:t>
            </a:r>
            <a:endParaRPr b="1" sz="3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8" name="Google Shape;78;p11"/>
          <p:cNvGrpSpPr/>
          <p:nvPr/>
        </p:nvGrpSpPr>
        <p:grpSpPr>
          <a:xfrm>
            <a:off x="537700" y="1905000"/>
            <a:ext cx="8186500" cy="3844192"/>
            <a:chOff x="0" y="-67146"/>
            <a:chExt cx="8186500" cy="3856146"/>
          </a:xfrm>
        </p:grpSpPr>
        <p:sp>
          <p:nvSpPr>
            <p:cNvPr id="79" name="Google Shape;79;p11"/>
            <p:cNvSpPr/>
            <p:nvPr/>
          </p:nvSpPr>
          <p:spPr>
            <a:xfrm>
              <a:off x="0" y="0"/>
              <a:ext cx="8097900" cy="378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" name="Google Shape;80;p11"/>
            <p:cNvSpPr txBox="1"/>
            <p:nvPr/>
          </p:nvSpPr>
          <p:spPr>
            <a:xfrm>
              <a:off x="88600" y="-67146"/>
              <a:ext cx="8097900" cy="36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lang="en-US" sz="2000">
                  <a:latin typeface="Times New Roman"/>
                  <a:ea typeface="Times New Roman"/>
                  <a:cs typeface="Times New Roman"/>
                  <a:sym typeface="Times New Roman"/>
                </a:rPr>
                <a:t>         </a:t>
              </a:r>
              <a:endParaRPr b="1" sz="20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sz="20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i="0" lang="en-US" sz="2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Team Member</a:t>
              </a:r>
              <a:r>
                <a:rPr lang="en-US" sz="2000">
                  <a:latin typeface="Times New Roman"/>
                  <a:ea typeface="Times New Roman"/>
                  <a:cs typeface="Times New Roman"/>
                  <a:sym typeface="Times New Roman"/>
                </a:rPr>
                <a:t>s                                </a:t>
              </a:r>
              <a:r>
                <a:rPr i="0" lang="en-US" sz="2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	</a:t>
              </a:r>
              <a:r>
                <a:rPr lang="en-US" sz="2000"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i="0" lang="en-US" sz="2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Panel Number:</a:t>
              </a:r>
              <a:r>
                <a:rPr lang="en-US" sz="2000">
                  <a:latin typeface="Times New Roman"/>
                  <a:ea typeface="Times New Roman"/>
                  <a:cs typeface="Times New Roman"/>
                  <a:sym typeface="Times New Roman"/>
                </a:rPr>
                <a:t>16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sz="2000"/>
            </a:p>
            <a:p>
              <a:pPr indent="0" lvl="0" marL="0" marR="0" rtl="0" algn="ctr">
                <a:lnSpc>
                  <a:spcPct val="8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/>
                <a:t> </a:t>
              </a:r>
              <a:r>
                <a:rPr i="0" lang="en-US" sz="1800" u="none" cap="none" strike="noStrike">
                  <a:solidFill>
                    <a:srgbClr val="000000"/>
                  </a:solidFill>
                </a:rPr>
                <a:t>Project  Advisor:  Dr.</a:t>
              </a:r>
              <a:r>
                <a:rPr lang="en-US" sz="1800"/>
                <a:t> K Raghesh Krishnan</a:t>
              </a:r>
              <a:r>
                <a:rPr i="0" lang="en-US" sz="1800" u="none" cap="none" strike="noStrike">
                  <a:solidFill>
                    <a:srgbClr val="000000"/>
                  </a:solidFill>
                </a:rPr>
                <a:t> / Asst. Professor(SG) / CSE</a:t>
              </a:r>
              <a:endParaRPr sz="1200"/>
            </a:p>
          </p:txBody>
        </p:sp>
      </p:grpSp>
      <p:graphicFrame>
        <p:nvGraphicFramePr>
          <p:cNvPr id="81" name="Google Shape;81;p11"/>
          <p:cNvGraphicFramePr/>
          <p:nvPr/>
        </p:nvGraphicFramePr>
        <p:xfrm>
          <a:off x="855950" y="28821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{BBD0FE98-408C-4B66-ADF8-EE3CEA994C03}</a:tableStyleId>
              </a:tblPr>
              <a:tblGrid>
                <a:gridCol w="747775"/>
                <a:gridCol w="2198675"/>
                <a:gridCol w="3644975"/>
                <a:gridCol w="1163200"/>
              </a:tblGrid>
              <a:tr h="41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S.No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Reg.No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the Student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Section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CB.EN.U4CSE1</a:t>
                      </a:r>
                      <a:r>
                        <a:rPr lang="en-U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8112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DHANUSH VARMA CH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CSE </a:t>
                      </a:r>
                      <a:r>
                        <a:rPr lang="en-U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CB.EN.U4CSE18162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VENKAT R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CSE B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CB.EN.U4CSE18174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HARSHA VARDHAN D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CSE B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CB.EN.U4CSE18511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GUHAN K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CSE B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/>
        </p:nvSpPr>
        <p:spPr>
          <a:xfrm>
            <a:off x="609600" y="212450"/>
            <a:ext cx="82296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Preprocessing Techniques - Sharpening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8283925" y="407400"/>
            <a:ext cx="2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</a:t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679000" y="1128050"/>
            <a:ext cx="8034900" cy="3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Sharpening Images</a:t>
            </a:r>
            <a:r>
              <a:rPr b="1" lang="en-US" sz="1700">
                <a:solidFill>
                  <a:schemeClr val="dk1"/>
                </a:solidFill>
              </a:rPr>
              <a:t>: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</a:rPr>
              <a:t>Edge detector used to compute the second derivatives of an image. 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</a:rPr>
              <a:t>This determines if a change in adjacent pixel values is from an edge or continuous progression. Laplacian filter kernels usually contain negative values in a cross pattern, centered within the array. The corners are either zero or positive values. The center value can be either negative or positive.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/>
              <a:t>Sample Output:</a:t>
            </a:r>
            <a:endParaRPr sz="1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/>
          </a:p>
        </p:txBody>
      </p:sp>
      <p:sp>
        <p:nvSpPr>
          <p:cNvPr id="161" name="Google Shape;161;p20"/>
          <p:cNvSpPr/>
          <p:nvPr/>
        </p:nvSpPr>
        <p:spPr>
          <a:xfrm>
            <a:off x="3711950" y="4713088"/>
            <a:ext cx="15843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50" y="4011575"/>
            <a:ext cx="2837483" cy="21621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6250" y="4079475"/>
            <a:ext cx="2987518" cy="20942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/>
        </p:nvSpPr>
        <p:spPr>
          <a:xfrm>
            <a:off x="609600" y="212450"/>
            <a:ext cx="82296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Body Segmentation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8283925" y="407400"/>
            <a:ext cx="3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</a:t>
            </a:r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554550" y="1343050"/>
            <a:ext cx="8034900" cy="30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Char char="●"/>
            </a:pPr>
            <a:r>
              <a:rPr lang="en-US" sz="1700">
                <a:solidFill>
                  <a:srgbClr val="0A0A23"/>
                </a:solidFill>
                <a:highlight>
                  <a:schemeClr val="lt1"/>
                </a:highlight>
              </a:rPr>
              <a:t>Media Pipe Segmentation function is used to blur the background of the image</a:t>
            </a:r>
            <a:endParaRPr sz="1700"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Char char="●"/>
            </a:pPr>
            <a:r>
              <a:rPr lang="en-US" sz="1700">
                <a:solidFill>
                  <a:srgbClr val="0A0A23"/>
                </a:solidFill>
                <a:highlight>
                  <a:schemeClr val="lt1"/>
                </a:highlight>
              </a:rPr>
              <a:t>The mask has the same width and height as the input image, and contains values in [0.0, 1.0] where 1.0 and 0.0 indicate “human” and “background” pixel respectively.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/>
              <a:t>Sample Output:</a:t>
            </a:r>
            <a:endParaRPr sz="1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63" y="4018150"/>
            <a:ext cx="2871700" cy="19144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21"/>
          <p:cNvSpPr/>
          <p:nvPr/>
        </p:nvSpPr>
        <p:spPr>
          <a:xfrm>
            <a:off x="3616013" y="4667813"/>
            <a:ext cx="15843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3288" y="4018150"/>
            <a:ext cx="2950475" cy="19144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/>
        </p:nvSpPr>
        <p:spPr>
          <a:xfrm>
            <a:off x="609600" y="212450"/>
            <a:ext cx="82296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Pose Landmarks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8283925" y="407400"/>
            <a:ext cx="3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</a:t>
            </a:r>
            <a:endParaRPr/>
          </a:p>
        </p:txBody>
      </p:sp>
      <p:sp>
        <p:nvSpPr>
          <p:cNvPr id="180" name="Google Shape;180;p22"/>
          <p:cNvSpPr txBox="1"/>
          <p:nvPr/>
        </p:nvSpPr>
        <p:spPr>
          <a:xfrm>
            <a:off x="554550" y="879075"/>
            <a:ext cx="8034900" cy="3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700"/>
              <a:buChar char="●"/>
            </a:pPr>
            <a:r>
              <a:rPr lang="en-US" sz="1700">
                <a:solidFill>
                  <a:srgbClr val="0A0A23"/>
                </a:solidFill>
                <a:highlight>
                  <a:schemeClr val="lt1"/>
                </a:highlight>
              </a:rPr>
              <a:t>Media pipe blaze pose is used to extract 3D coordinates of  33 joints from the image</a:t>
            </a:r>
            <a:endParaRPr sz="1700"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700"/>
              <a:buChar char="●"/>
            </a:pPr>
            <a:r>
              <a:rPr lang="en-US" sz="1700">
                <a:solidFill>
                  <a:srgbClr val="0A0A23"/>
                </a:solidFill>
                <a:highlight>
                  <a:schemeClr val="lt1"/>
                </a:highlight>
              </a:rPr>
              <a:t>x and y: Landmark coordinates normalized to [0.0, 1.0] by the image width and height respectively.</a:t>
            </a:r>
            <a:endParaRPr sz="1700"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700"/>
              <a:buChar char="●"/>
            </a:pPr>
            <a:r>
              <a:rPr lang="en-US" sz="1700">
                <a:solidFill>
                  <a:srgbClr val="0A0A23"/>
                </a:solidFill>
                <a:highlight>
                  <a:schemeClr val="lt1"/>
                </a:highlight>
              </a:rPr>
              <a:t>z: Represents the landmark depth with the depth at the midpoint of hips being the origin, and the smaller the value the closer the landmark is to the camera. </a:t>
            </a:r>
            <a:endParaRPr sz="1700"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u="sng"/>
              <a:t>Sample Output:</a:t>
            </a:r>
            <a:endParaRPr sz="1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50" y="3740075"/>
            <a:ext cx="8229601" cy="24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/>
        </p:nvSpPr>
        <p:spPr>
          <a:xfrm>
            <a:off x="609600" y="212450"/>
            <a:ext cx="82296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Angle Computation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8283925" y="407400"/>
            <a:ext cx="3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</a:t>
            </a:r>
            <a:endParaRPr/>
          </a:p>
        </p:txBody>
      </p:sp>
      <p:sp>
        <p:nvSpPr>
          <p:cNvPr id="188" name="Google Shape;188;p23"/>
          <p:cNvSpPr txBox="1"/>
          <p:nvPr/>
        </p:nvSpPr>
        <p:spPr>
          <a:xfrm>
            <a:off x="554550" y="879075"/>
            <a:ext cx="80349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400"/>
              <a:buChar char="●"/>
            </a:pPr>
            <a:r>
              <a:rPr b="1" lang="en-US">
                <a:solidFill>
                  <a:srgbClr val="0A0A23"/>
                </a:solidFill>
                <a:highlight>
                  <a:schemeClr val="lt1"/>
                </a:highlight>
              </a:rPr>
              <a:t>[left_wrist_angle ,    right_wrist_angle ,    left_elbow_angle,       right_elbow_angle , left_shoulder_angle,    right_shoulder_angle,    left_knee_angle,    right_knee_angle, left_ankle_angle,    right_ankle_angle,    left_hip_angle,    right_hip_angle]</a:t>
            </a:r>
            <a:endParaRPr b="1"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400"/>
              <a:buChar char="●"/>
            </a:pPr>
            <a:r>
              <a:rPr lang="en-US">
                <a:solidFill>
                  <a:srgbClr val="0A0A23"/>
                </a:solidFill>
                <a:highlight>
                  <a:schemeClr val="lt1"/>
                </a:highlight>
              </a:rPr>
              <a:t>Key angles at ( knee , elbow , shoulder , ankle ) are calculated from the points extracted and labelled with respective Asana name</a:t>
            </a:r>
            <a:endParaRPr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400"/>
              <a:buChar char="●"/>
            </a:pPr>
            <a:r>
              <a:rPr lang="en-US">
                <a:solidFill>
                  <a:srgbClr val="0A0A23"/>
                </a:solidFill>
                <a:highlight>
                  <a:schemeClr val="lt1"/>
                </a:highlight>
              </a:rPr>
              <a:t>Angle at a joint is given by:</a:t>
            </a:r>
            <a:endParaRPr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angle = degrees(atan2(y3 - y2, x3 - x2) - math.atan2(y1 - y2, x1 - x2))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/>
              <a:t>Sample Output:</a:t>
            </a:r>
            <a:endParaRPr sz="1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00" y="3983525"/>
            <a:ext cx="8319999" cy="2014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/>
        </p:nvSpPr>
        <p:spPr>
          <a:xfrm>
            <a:off x="609600" y="212450"/>
            <a:ext cx="82296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Results and Analysis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8283925" y="407400"/>
            <a:ext cx="3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</a:t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554550" y="879075"/>
            <a:ext cx="8034900" cy="26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0A0A23"/>
                </a:solidFill>
                <a:highlight>
                  <a:schemeClr val="lt1"/>
                </a:highlight>
              </a:rPr>
              <a:t>Finding the Best fit ML model:</a:t>
            </a:r>
            <a:endParaRPr b="1" sz="1700"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-3365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Train and test machine learning algorithms (Random Forest, SVC, Decision Tree, KNN, Adaboost, RFC) using the data generated to find which model best fits.</a:t>
            </a:r>
            <a:endParaRPr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/>
              <a:t>Sample Output:	</a:t>
            </a:r>
            <a:r>
              <a:rPr lang="en-US" sz="1600"/>
              <a:t>Model Selection for the dataset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537" y="3243500"/>
            <a:ext cx="3858915" cy="29981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/>
        </p:nvSpPr>
        <p:spPr>
          <a:xfrm>
            <a:off x="622425" y="1346700"/>
            <a:ext cx="8170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We have used two metrics of evaluation to evaluate the classifiers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The machine learning algorithms are trained, tested, metrics are evaluated and compared below: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3" name="Google Shape;203;p25"/>
          <p:cNvGraphicFramePr/>
          <p:nvPr/>
        </p:nvGraphicFramePr>
        <p:xfrm>
          <a:off x="1088325" y="22783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{900754AF-63CF-4D68-AA75-16023CB5327E}</a:tableStyleId>
              </a:tblPr>
              <a:tblGrid>
                <a:gridCol w="2413000"/>
                <a:gridCol w="2277200"/>
                <a:gridCol w="2548800"/>
              </a:tblGrid>
              <a:tr h="42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Accuracy 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F1- Score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 Nearest Neighbours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0.9943820224719101</a:t>
                      </a:r>
                      <a:endParaRPr b="1"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0.9877977644256399</a:t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47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SVM - Poly Kernel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0.9887640449438202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0.9838243875647213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XGBoost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0.9831182901605438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0.9782318267339015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Decision Trees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0.9831460674157303</a:t>
                      </a:r>
                      <a:endParaRPr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0.9785827203906257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40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Random Forest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0.9887640449438202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0.9877453004206302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Ada Boost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0.8423618634886239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0.7874519073526639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4" name="Google Shape;204;p25"/>
          <p:cNvSpPr txBox="1"/>
          <p:nvPr/>
        </p:nvSpPr>
        <p:spPr>
          <a:xfrm>
            <a:off x="877125" y="5330225"/>
            <a:ext cx="7661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From the table, we can say that K Nearest Neighbours is the BEST FIT ML MODEL for the dataset.</a:t>
            </a:r>
            <a:endParaRPr sz="1600"/>
          </a:p>
        </p:txBody>
      </p:sp>
      <p:sp>
        <p:nvSpPr>
          <p:cNvPr id="205" name="Google Shape;205;p25"/>
          <p:cNvSpPr txBox="1"/>
          <p:nvPr/>
        </p:nvSpPr>
        <p:spPr>
          <a:xfrm>
            <a:off x="609600" y="212450"/>
            <a:ext cx="82296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Results and Analysis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8283925" y="407400"/>
            <a:ext cx="3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1143000" y="251250"/>
            <a:ext cx="68580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CONCLUSION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971000" y="1649250"/>
            <a:ext cx="7315200" cy="37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work proposes a system for Yoga Pose Training and Feedback System to help the self-learning of Yoga for four different poses.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Various machine learning algorithms were studied and from the pose classification results, we find out that K-Nearest Neighbours provided the best results compared to other models with an accuracy of 99.4% and an F1 score of 98.7%. Therefore, it is important that the key body points are learnt, to compute the necessary angles.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future work, we will extend the work to a much larger dataset with more than 4 asanas and interpret the Yoga Asana from a video stream instead of images, and hyper parameter tuning will be applied to the models to generate better accuracies.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8001000" y="430050"/>
            <a:ext cx="5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16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/>
        </p:nvSpPr>
        <p:spPr>
          <a:xfrm>
            <a:off x="526450" y="253325"/>
            <a:ext cx="83712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669375" y="1237725"/>
            <a:ext cx="8228400" cy="5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Yash Agrawal, Yash Shah, Abhishek Sharma, "Implementation of Machine Learning Technique for Identification of Yoga Poses", </a:t>
            </a:r>
            <a:r>
              <a:rPr i="1" lang="en-U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Communication Systems and Network Technologies (CSNT) 2020 IEEE 9th International Conference on</a:t>
            </a: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pp. 40-43, 2020.  </a:t>
            </a:r>
            <a:r>
              <a:rPr lang="en-US" sz="1200" u="sng">
                <a:solidFill>
                  <a:schemeClr val="hlink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https://ieeexplore.ieee.org/document/9115758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Maybel Chan Thar, Khine Zar Ne Winn, Nobuo Funabiki, "A Proposal of Yoga Pose Assessment Method Using Pose Detection for Self-Learning", </a:t>
            </a:r>
            <a:r>
              <a:rPr i="1" lang="en-U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Advanced Information Technologies (ICAIT) 2019 International Conference on</a:t>
            </a: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pp. 137-142, 2019</a:t>
            </a:r>
            <a:r>
              <a:rPr lang="en-US" sz="1200">
                <a:solidFill>
                  <a:srgbClr val="33333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1200" u="sng">
                <a:solidFill>
                  <a:schemeClr val="hlink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http://ieeexplore.ieee.org/document/8920892/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Muhammad Usama Islam, Hasan Mahmud, Faisal Bin Ashraf, Iqbal Hossain, Md. Kamrul Hasan, "Yoga posture recognition by detecting human joint points in real time using microsoft kinect", </a:t>
            </a:r>
            <a:r>
              <a:rPr i="1" lang="en-U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Humanitarian Technology Conference (R10-HTC) 2017 IEEE Region 10</a:t>
            </a: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pp. 668-673, 2017.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u="sng">
                <a:solidFill>
                  <a:schemeClr val="hlink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https://ieeexplore.ieee.org/document/8289047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Deepak Kumar, Anurag Sinha, ”Yoga Pose Detection and Classification Using Deep Learning” </a:t>
            </a:r>
            <a:r>
              <a:rPr i="1" lang="en-US" sz="1200">
                <a:solidFill>
                  <a:srgbClr val="555555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2020 </a:t>
            </a:r>
            <a:r>
              <a:rPr i="1" lang="en-US" sz="12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International Journal of Scientific Research in Computer Science Engineering and Information Technology</a:t>
            </a: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200" u="sng">
                <a:solidFill>
                  <a:schemeClr val="hlink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https://ijsrcseit.com/CSEIT206623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T.-L. Le et al., "Human posture recognition using human skeleton provided by Kinect", Proc. International Conference on Computing Management and Telecommunications, 2013. </a:t>
            </a:r>
            <a:r>
              <a:rPr lang="en-US" sz="1200" u="sng">
                <a:solidFill>
                  <a:schemeClr val="hlink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https://ieeexplore.ieee.org/document/6482417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Sankara Narayanan, Devendra Kumar Misra , Kartik Arora and Harsh Rai, “Yoga Pose Detection Using Deep Learning Techniques” </a:t>
            </a:r>
            <a:r>
              <a:rPr i="1" lang="en-U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2021 Social Science Research Network  (SSRN) </a:t>
            </a:r>
            <a:r>
              <a:rPr lang="en-US" sz="1200" u="sng">
                <a:solidFill>
                  <a:schemeClr val="hlink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https://papers.ssrn.com/sol3/papers.cfm?abstract_id=384265</a:t>
            </a:r>
            <a:endParaRPr i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b="1" lang="en-U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Guo, Y., Ma, L., Li, Z., Wang, X., &amp; Wang, F. (2021). Monocular 3D multi-person pose estimation via predicting factorized correction factors. Computer Vision and Image Understanding, 213 doi:10.1016/j.cviu.2021.103278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b="1" lang="en-U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Wang, Y. and Ye, J. (2021). “Tmf: Temporal motion and fusion for action recognition.”Computer Vision and Image Understanding, 103304.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b="1" lang="en-U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Wheeler, B. J. and Karimi, H. A. (2021). “A semantically driven self-supervised algorithm for detecting anomalies in image sets.”Computer Vision and Image Understanding, 103279.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b="1" lang="en-US" sz="12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Bhavanam, Lakshmi Tulasi, and Ganesh Neelakanta Iyer. "On the classification of kathakali hand gestures using support vector machines and convolutional neural networks." </a:t>
            </a:r>
            <a:r>
              <a:rPr b="1" i="1" lang="en-US" sz="12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2020 International Conference on Artificial Intelligence and Signal Processing (AISP)</a:t>
            </a:r>
            <a:r>
              <a:rPr b="1" lang="en-US" sz="12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IEEE, 2020.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8136800" y="509250"/>
            <a:ext cx="4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391886" y="2809149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8407576" y="381000"/>
            <a:ext cx="203024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/>
        </p:nvSpPr>
        <p:spPr>
          <a:xfrm>
            <a:off x="8407576" y="381000"/>
            <a:ext cx="20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2"/>
          <p:cNvSpPr/>
          <p:nvPr/>
        </p:nvSpPr>
        <p:spPr>
          <a:xfrm>
            <a:off x="1295400" y="304800"/>
            <a:ext cx="6858000" cy="45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2"/>
          <p:cNvSpPr txBox="1"/>
          <p:nvPr/>
        </p:nvSpPr>
        <p:spPr>
          <a:xfrm>
            <a:off x="8407576" y="381000"/>
            <a:ext cx="20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12"/>
          <p:cNvSpPr txBox="1"/>
          <p:nvPr/>
        </p:nvSpPr>
        <p:spPr>
          <a:xfrm>
            <a:off x="556950" y="450175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2"/>
          <p:cNvSpPr/>
          <p:nvPr/>
        </p:nvSpPr>
        <p:spPr>
          <a:xfrm>
            <a:off x="740625" y="1949850"/>
            <a:ext cx="7588728" cy="11805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To design a Machine Learning based application that monitors the yoga pose performed by the practitioner and gives real time feedback </a:t>
            </a:r>
            <a:r>
              <a:rPr lang="en-US" sz="1800">
                <a:solidFill>
                  <a:srgbClr val="000000"/>
                </a:solidFill>
              </a:rPr>
              <a:t>for improvement of  the yoga posture.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Guide Approval Mail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050" y="1229775"/>
            <a:ext cx="5868393" cy="4953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/>
        </p:nvSpPr>
        <p:spPr>
          <a:xfrm>
            <a:off x="615150" y="223750"/>
            <a:ext cx="82296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Review 2 Comments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03" name="Google Shape;103;p14"/>
          <p:cNvGraphicFramePr/>
          <p:nvPr/>
        </p:nvGraphicFramePr>
        <p:xfrm>
          <a:off x="884600" y="181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{900754AF-63CF-4D68-AA75-16023CB5327E}</a:tableStyleId>
              </a:tblPr>
              <a:tblGrid>
                <a:gridCol w="7522975"/>
              </a:tblGrid>
              <a:tr h="534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rgbClr val="FFFFFF"/>
                          </a:solidFill>
                          <a:highlight>
                            <a:srgbClr val="0000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COMMENTS</a:t>
                      </a:r>
                      <a:endParaRPr b="1" sz="2200">
                        <a:solidFill>
                          <a:srgbClr val="FFFFFF"/>
                        </a:solidFill>
                        <a:highlight>
                          <a:srgbClr val="0000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</a:tr>
              <a:tr h="1420775">
                <a:tc>
                  <a:txBody>
                    <a:bodyPr/>
                    <a:lstStyle/>
                    <a:p>
                      <a:pPr indent="-333375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50"/>
                        <a:buChar char="●"/>
                      </a:pPr>
                      <a:r>
                        <a:rPr lang="en-US" sz="1650"/>
                        <a:t>Literature missed from the same department</a:t>
                      </a:r>
                      <a:endParaRPr sz="165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50"/>
                    </a:p>
                    <a:p>
                      <a:pPr indent="-333375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50"/>
                        <a:buChar char="●"/>
                      </a:pPr>
                      <a:r>
                        <a:rPr lang="en-US" sz="1650"/>
                        <a:t>Should be able to preprocess images by removing background</a:t>
                      </a:r>
                      <a:endParaRPr sz="165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4" name="Google Shape;104;p14"/>
          <p:cNvSpPr txBox="1"/>
          <p:nvPr/>
        </p:nvSpPr>
        <p:spPr>
          <a:xfrm>
            <a:off x="8407576" y="381000"/>
            <a:ext cx="20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/>
        </p:nvSpPr>
        <p:spPr>
          <a:xfrm>
            <a:off x="603825" y="201125"/>
            <a:ext cx="82296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Actions Taken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8407576" y="381000"/>
            <a:ext cx="20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603825" y="1238850"/>
            <a:ext cx="82296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Literature Survey:</a:t>
            </a:r>
            <a:endParaRPr b="1"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 d</a:t>
            </a:r>
            <a:r>
              <a:rPr lang="en-US" sz="1600"/>
              <a:t>ataset was made from scratch for Kathakali hand gestures, appropriate image processing techniques were applied and compared SVM with CNN for mudra classification.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Dataset: 684 images with a 70/30 split for train and test data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Features extracted from the image dataset given to SVM as input and an accuracy score of 40% was obtained. 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Low accuracy obtained </a:t>
            </a:r>
            <a:r>
              <a:rPr lang="en-US" sz="1600"/>
              <a:t>because of collision in feature extraction results.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CNN achieved an accuracy of 74%.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For the source code, we have contacted the authors of the paper.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563" y="4131425"/>
            <a:ext cx="4434879" cy="22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/>
        </p:nvSpPr>
        <p:spPr>
          <a:xfrm>
            <a:off x="603825" y="201125"/>
            <a:ext cx="82296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Actions Taken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8407576" y="381000"/>
            <a:ext cx="20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603825" y="1247725"/>
            <a:ext cx="8229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Background Segmentation</a:t>
            </a:r>
            <a:r>
              <a:rPr b="1" lang="en-US" sz="1600"/>
              <a:t>: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We have used Mediapipe Pose to remove the background from the image.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00" y="2211550"/>
            <a:ext cx="2871700" cy="19144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16"/>
          <p:cNvSpPr/>
          <p:nvPr/>
        </p:nvSpPr>
        <p:spPr>
          <a:xfrm>
            <a:off x="3779850" y="2976338"/>
            <a:ext cx="15843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7100" y="2211550"/>
            <a:ext cx="2950475" cy="19144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200" y="4233175"/>
            <a:ext cx="2871700" cy="19144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" name="Google Shape;124;p16"/>
          <p:cNvSpPr/>
          <p:nvPr/>
        </p:nvSpPr>
        <p:spPr>
          <a:xfrm>
            <a:off x="3779850" y="4882838"/>
            <a:ext cx="15843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7100" y="4233175"/>
            <a:ext cx="2950475" cy="19144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/>
        </p:nvSpPr>
        <p:spPr>
          <a:xfrm>
            <a:off x="609600" y="212450"/>
            <a:ext cx="82296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8283925" y="407400"/>
            <a:ext cx="2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</a:t>
            </a:r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679000" y="1128050"/>
            <a:ext cx="80349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A0A23"/>
                </a:solidFill>
                <a:highlight>
                  <a:schemeClr val="lt1"/>
                </a:highlight>
              </a:rPr>
              <a:t>The dataset has all the </a:t>
            </a:r>
            <a:r>
              <a:rPr i="1" lang="en-US" sz="1700">
                <a:solidFill>
                  <a:srgbClr val="0A0A23"/>
                </a:solidFill>
                <a:highlight>
                  <a:schemeClr val="lt1"/>
                </a:highlight>
              </a:rPr>
              <a:t>4</a:t>
            </a:r>
            <a:r>
              <a:rPr lang="en-US" sz="1700">
                <a:solidFill>
                  <a:srgbClr val="0A0A23"/>
                </a:solidFill>
                <a:highlight>
                  <a:schemeClr val="lt1"/>
                </a:highlight>
              </a:rPr>
              <a:t> most famous asanas namely downward dog, plank pose, tree pose, goddess pose and warrior-2 pose. </a:t>
            </a:r>
            <a:r>
              <a:rPr lang="en-US" sz="1700">
                <a:solidFill>
                  <a:schemeClr val="dk1"/>
                </a:solidFill>
              </a:rPr>
              <a:t>This dataset contains over 1500 images.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/>
              <a:t>Sample Output:</a:t>
            </a:r>
            <a:endParaRPr sz="1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150" y="2918025"/>
            <a:ext cx="7497776" cy="33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/>
        </p:nvSpPr>
        <p:spPr>
          <a:xfrm>
            <a:off x="609600" y="212450"/>
            <a:ext cx="82296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Preprocessing Techniques - Brightness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8283925" y="407400"/>
            <a:ext cx="2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</a:t>
            </a:r>
            <a:endParaRPr/>
          </a:p>
        </p:txBody>
      </p:sp>
      <p:sp>
        <p:nvSpPr>
          <p:cNvPr id="140" name="Google Shape;140;p18"/>
          <p:cNvSpPr txBox="1"/>
          <p:nvPr/>
        </p:nvSpPr>
        <p:spPr>
          <a:xfrm>
            <a:off x="679000" y="1128050"/>
            <a:ext cx="8034900" cy="3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A0A23"/>
                </a:solidFill>
                <a:highlight>
                  <a:schemeClr val="lt1"/>
                </a:highlight>
              </a:rPr>
              <a:t>Images are first resized to reduce computation.</a:t>
            </a:r>
            <a:endParaRPr sz="1700"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Brightness adjustment: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</a:rPr>
              <a:t>Gamma correction is a non-linear adjustment to individual pixel values. In image normalization, linear operations are carried out on individual pixels, gamma correction carries out a non-linear operation on the source image pixels, and can cause saturation of the image being altered.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/>
              <a:t>Sample Output:</a:t>
            </a:r>
            <a:endParaRPr sz="1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650" y="3968275"/>
            <a:ext cx="2026058" cy="21488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18"/>
          <p:cNvSpPr/>
          <p:nvPr/>
        </p:nvSpPr>
        <p:spPr>
          <a:xfrm>
            <a:off x="3711950" y="4713088"/>
            <a:ext cx="15843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550" y="3968275"/>
            <a:ext cx="2026058" cy="21488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/>
        </p:nvSpPr>
        <p:spPr>
          <a:xfrm>
            <a:off x="609600" y="212450"/>
            <a:ext cx="82296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Preprocessing Techniques - Contrast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8148125" y="407400"/>
            <a:ext cx="3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</a:t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679000" y="1128050"/>
            <a:ext cx="8034900" cy="27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Contrast Adjustments</a:t>
            </a:r>
            <a:r>
              <a:rPr b="1" lang="en-US" sz="1700">
                <a:solidFill>
                  <a:schemeClr val="dk1"/>
                </a:solidFill>
              </a:rPr>
              <a:t>: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Char char="●"/>
            </a:pPr>
            <a:r>
              <a:rPr lang="en-US" sz="1700">
                <a:solidFill>
                  <a:srgbClr val="292929"/>
                </a:solidFill>
                <a:highlight>
                  <a:schemeClr val="lt1"/>
                </a:highlight>
              </a:rPr>
              <a:t>Adjusts image contrast by its histogram. </a:t>
            </a:r>
            <a:endParaRPr sz="1700">
              <a:solidFill>
                <a:srgbClr val="292929"/>
              </a:solidFill>
              <a:highlight>
                <a:schemeClr val="lt1"/>
              </a:highlight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Char char="●"/>
            </a:pPr>
            <a:r>
              <a:rPr lang="en-US" sz="1700">
                <a:solidFill>
                  <a:srgbClr val="292929"/>
                </a:solidFill>
                <a:highlight>
                  <a:schemeClr val="lt1"/>
                </a:highlight>
              </a:rPr>
              <a:t>To enhance contrast, spreads out intensity range of image.</a:t>
            </a:r>
            <a:endParaRPr sz="1700">
              <a:solidFill>
                <a:srgbClr val="292929"/>
              </a:solidFill>
              <a:highlight>
                <a:schemeClr val="lt1"/>
              </a:highlight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Char char="●"/>
            </a:pPr>
            <a:r>
              <a:rPr lang="en-US" sz="1700">
                <a:solidFill>
                  <a:srgbClr val="292929"/>
                </a:solidFill>
                <a:highlight>
                  <a:schemeClr val="lt1"/>
                </a:highlight>
              </a:rPr>
              <a:t>This allows the image’s areas with lower contrast to gain a higher contrast.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/>
              <a:t>Sample Output:</a:t>
            </a:r>
            <a:endParaRPr sz="1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51" name="Google Shape;151;p19"/>
          <p:cNvSpPr/>
          <p:nvPr/>
        </p:nvSpPr>
        <p:spPr>
          <a:xfrm>
            <a:off x="3711950" y="4713088"/>
            <a:ext cx="15843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812" y="3857150"/>
            <a:ext cx="2656963" cy="23058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425" y="3857150"/>
            <a:ext cx="2840500" cy="23058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1_Default Design">
  <a:themeElements>
    <a:clrScheme name="11_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1_Default Design">
  <a:themeElements>
    <a:clrScheme name="11_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